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3" r:id="rId2"/>
    <p:sldId id="259" r:id="rId3"/>
    <p:sldId id="261" r:id="rId4"/>
    <p:sldId id="262" r:id="rId5"/>
    <p:sldId id="272" r:id="rId6"/>
    <p:sldId id="264" r:id="rId7"/>
    <p:sldId id="265" r:id="rId8"/>
    <p:sldId id="266" r:id="rId9"/>
    <p:sldId id="267" r:id="rId10"/>
    <p:sldId id="297" r:id="rId11"/>
    <p:sldId id="306" r:id="rId12"/>
    <p:sldId id="278" r:id="rId13"/>
    <p:sldId id="282" r:id="rId14"/>
    <p:sldId id="268" r:id="rId15"/>
    <p:sldId id="298" r:id="rId16"/>
    <p:sldId id="305" r:id="rId17"/>
    <p:sldId id="299" r:id="rId18"/>
    <p:sldId id="300" r:id="rId19"/>
    <p:sldId id="301" r:id="rId20"/>
    <p:sldId id="304" r:id="rId21"/>
    <p:sldId id="285" r:id="rId22"/>
    <p:sldId id="286" r:id="rId23"/>
    <p:sldId id="287" r:id="rId24"/>
    <p:sldId id="307" r:id="rId25"/>
    <p:sldId id="294" r:id="rId26"/>
    <p:sldId id="295" r:id="rId27"/>
    <p:sldId id="308" r:id="rId28"/>
    <p:sldId id="309" r:id="rId29"/>
    <p:sldId id="310" r:id="rId30"/>
    <p:sldId id="31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067400"/>
    <a:srgbClr val="08B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8CC98-0DB6-45DB-937B-111398903E1D}" type="datetimeFigureOut">
              <a:rPr lang="en-US" smtClean="0"/>
              <a:t>12/20/2017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117D1-8E58-40A1-B64B-9C7E66876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0914-0E17-4F0F-BCE4-2318FDE110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5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0914-0E17-4F0F-BCE4-2318FDE1104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6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0914-0E17-4F0F-BCE4-2318FDE1104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81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25542-0DC7-4C3B-A56B-358537756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0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A572-AC0F-4A97-815F-DD769F6EE8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69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A572-AC0F-4A97-815F-DD769F6EE8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4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A572-AC0F-4A97-815F-DD769F6EE8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07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117D1-8E58-40A1-B64B-9C7E668765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www.google.com/maps/d/u/0/viewer?mid=1aM4LIIUcTXmsLwtPaIBH5go0r98&amp;ll=-10.690848010715229,0&amp;z=1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au.org/science/scientific_bodies/working_groups/255/" TargetMode="Externa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u.org/science/scientific_bodies/working_groups/255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so.edu/IAU-Com1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os.org/opinions/to-understand-future-solar-activity-one-has-to-know-the-pas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772400" cy="1752600"/>
          </a:xfrm>
          <a:solidFill>
            <a:schemeClr val="tx1">
              <a:alpha val="45098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When a Decade is Not Enough: Long-Term Synoptic Data Records, Their Continuity and Preservation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495800"/>
            <a:ext cx="6400800" cy="1219200"/>
          </a:xfrm>
          <a:solidFill>
            <a:schemeClr val="tx1">
              <a:alpha val="45098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Dr. Alexei A. Pevtsov</a:t>
            </a:r>
          </a:p>
          <a:p>
            <a:r>
              <a:rPr lang="en-US" dirty="0">
                <a:solidFill>
                  <a:schemeClr val="bg1"/>
                </a:solidFill>
              </a:rPr>
              <a:t>National Solar </a:t>
            </a:r>
            <a:r>
              <a:rPr lang="en-US" dirty="0" smtClean="0">
                <a:solidFill>
                  <a:schemeClr val="bg1"/>
                </a:solidFill>
              </a:rPr>
              <a:t>Observatory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ww.nso.edu/sites/www.nso.edu/files/files/intranet/NISPLogo-Medi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0"/>
            <a:ext cx="990600" cy="99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http://www.nso.edu/sites/www.dev.nso.edu/files/files/intranet/NSOlogo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5867400"/>
            <a:ext cx="1600751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9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pevtsov\Documents\meetings\other\1999-2015\2010\irkutsk\Irkutsk2010\plot_r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7596"/>
          <a:stretch/>
        </p:blipFill>
        <p:spPr bwMode="auto">
          <a:xfrm>
            <a:off x="4861" y="1676401"/>
            <a:ext cx="9125936" cy="12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110215_000441_1024_HMI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3499" y="4267200"/>
            <a:ext cx="1627693" cy="162769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0800000">
            <a:off x="2057401" y="4724400"/>
            <a:ext cx="4876800" cy="710154"/>
          </a:xfrm>
          <a:prstGeom prst="rightArrow">
            <a:avLst/>
          </a:prstGeom>
          <a:pattFill prst="wdDnDiag">
            <a:fgClr>
              <a:srgbClr val="0033CC"/>
            </a:fgClr>
            <a:bgClr>
              <a:schemeClr val="bg1"/>
            </a:bgClr>
          </a:patt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133600"/>
            <a:ext cx="8534400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Even in the modern age of high resolution imaging and sophisticated modeling, historical data could be extremely useful for studies of various physical phenomena on the Sun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016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Value of synoptic data is under-appreciated</a:t>
            </a:r>
          </a:p>
          <a:p>
            <a:r>
              <a:rPr lang="en-US" dirty="0" err="1" smtClean="0"/>
              <a:t>Bibliometrics</a:t>
            </a:r>
            <a:r>
              <a:rPr lang="en-US" dirty="0" smtClean="0"/>
              <a:t> is increasingly used as a measure of importance (and funding distribution)</a:t>
            </a:r>
          </a:p>
          <a:p>
            <a:r>
              <a:rPr lang="en-US" dirty="0" smtClean="0"/>
              <a:t>There is no commercial value in solar data (and derived products do not want sharing the costs).</a:t>
            </a:r>
          </a:p>
          <a:p>
            <a:r>
              <a:rPr lang="en-US" dirty="0" smtClean="0"/>
              <a:t>Funding is declining (also, there are structural changes in funding schemes).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Solar Observatories Around the Globe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61534" y="6503182"/>
            <a:ext cx="612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https://www.iau.org/science/scientific_bodies/working_groups/255</a:t>
            </a:r>
            <a:r>
              <a:rPr lang="en-US" b="1" dirty="0"/>
              <a:t>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1" t="16734" r="14846" b="12500"/>
          <a:stretch/>
        </p:blipFill>
        <p:spPr bwMode="auto">
          <a:xfrm>
            <a:off x="1965960" y="1224116"/>
            <a:ext cx="5349240" cy="517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3" t="16834" r="14860" b="12803"/>
          <a:stretch/>
        </p:blipFill>
        <p:spPr bwMode="auto">
          <a:xfrm>
            <a:off x="1961535" y="1253613"/>
            <a:ext cx="5353665" cy="514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0" y="579120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map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t="15208" b="22708"/>
          <a:stretch/>
        </p:blipFill>
        <p:spPr bwMode="auto">
          <a:xfrm>
            <a:off x="34290" y="1219200"/>
            <a:ext cx="9033510" cy="454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2057400"/>
            <a:ext cx="21980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NSO/GONG+SOLIS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HAO/MLSO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NJIT/BBSO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Stanford/WSO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CSUN/SFO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UCLA/MWO</a:t>
            </a:r>
          </a:p>
        </p:txBody>
      </p:sp>
    </p:spTree>
    <p:extLst>
      <p:ext uri="{BB962C8B-B14F-4D97-AF65-F5344CB8AC3E}">
        <p14:creationId xmlns:p14="http://schemas.microsoft.com/office/powerpoint/2010/main" val="27430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dirty="0" smtClean="0"/>
              <a:t>SPRING network (possible replacement for GONG): 4-6 sites, 1-m telescopes, SOLIS-type mount, multi-wavelength helioseismology and vector </a:t>
            </a:r>
            <a:r>
              <a:rPr lang="en-US" dirty="0" err="1" smtClean="0"/>
              <a:t>magnetography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007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Some current issues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3-5 year funding cycle is too short for synoptic programs</a:t>
            </a:r>
          </a:p>
          <a:p>
            <a:r>
              <a:rPr lang="en-US" sz="2400" dirty="0" smtClean="0"/>
              <a:t>Strong emphasis on immediate scientific </a:t>
            </a:r>
            <a:r>
              <a:rPr lang="en-US" sz="2400" dirty="0"/>
              <a:t>return (most </a:t>
            </a:r>
            <a:r>
              <a:rPr lang="en-US" sz="2400" dirty="0" smtClean="0"/>
              <a:t>in US </a:t>
            </a:r>
            <a:r>
              <a:rPr lang="en-US" sz="2400" dirty="0"/>
              <a:t>are grants funded) </a:t>
            </a:r>
            <a:endParaRPr lang="en-US" sz="2400" dirty="0" smtClean="0"/>
          </a:p>
          <a:p>
            <a:r>
              <a:rPr lang="en-US" sz="2400" dirty="0"/>
              <a:t>Lack of long-term planning (no well-defined goals, diminishing funding, aging facilities).</a:t>
            </a:r>
          </a:p>
          <a:p>
            <a:r>
              <a:rPr lang="en-US" sz="2400" dirty="0" smtClean="0"/>
              <a:t>Long-term datasets are often </a:t>
            </a:r>
            <a:r>
              <a:rPr lang="en-US" sz="2400" i="1" dirty="0" smtClean="0"/>
              <a:t>ad hoc </a:t>
            </a:r>
            <a:r>
              <a:rPr lang="en-US" sz="2400" dirty="0" smtClean="0"/>
              <a:t>collections.</a:t>
            </a:r>
          </a:p>
          <a:p>
            <a:r>
              <a:rPr lang="en-US" sz="2400" dirty="0" smtClean="0"/>
              <a:t>Lack of coordination between national programs/ observatories (non-uniform/ duplicate data).</a:t>
            </a:r>
          </a:p>
          <a:p>
            <a:r>
              <a:rPr lang="en-US" sz="2400" dirty="0" smtClean="0"/>
              <a:t>No critical evaluation (what do we need to observe, what is missing </a:t>
            </a:r>
            <a:r>
              <a:rPr lang="en-US" sz="2400" dirty="0" err="1" smtClean="0"/>
              <a:t>etc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Data preservation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44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with synoptic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Autofit/>
          </a:bodyPr>
          <a:lstStyle/>
          <a:p>
            <a:r>
              <a:rPr lang="en-US" sz="2400" dirty="0"/>
              <a:t>Current </a:t>
            </a:r>
            <a:r>
              <a:rPr lang="en-US" sz="2400" i="1" dirty="0"/>
              <a:t>modus operandi</a:t>
            </a:r>
            <a:r>
              <a:rPr lang="en-US" sz="2400" dirty="0"/>
              <a:t>: </a:t>
            </a:r>
            <a:r>
              <a:rPr lang="en-US" sz="2400" dirty="0" smtClean="0"/>
              <a:t>host institute “takes care of its own data”</a:t>
            </a:r>
          </a:p>
          <a:p>
            <a:pPr marL="285750" indent="-285750"/>
            <a:r>
              <a:rPr lang="en-US" sz="2400" dirty="0" smtClean="0"/>
              <a:t>Data may be hard to find and access (FTP, “ask for data”, VSO).</a:t>
            </a:r>
          </a:p>
          <a:p>
            <a:pPr marL="285750" indent="-285750"/>
            <a:r>
              <a:rPr lang="en-US" sz="2400" dirty="0" smtClean="0"/>
              <a:t>No clear long-term plan for data preservation (loss of data at the end of project, outdated file formats).</a:t>
            </a:r>
          </a:p>
          <a:p>
            <a:pPr marL="285750" indent="-285750"/>
            <a:r>
              <a:rPr lang="en-US" sz="2400" dirty="0" smtClean="0"/>
              <a:t>Examples: MWO (</a:t>
            </a:r>
            <a:r>
              <a:rPr lang="en-US" sz="2400" dirty="0" err="1" smtClean="0"/>
              <a:t>CaK</a:t>
            </a:r>
            <a:r>
              <a:rPr lang="en-US" sz="2400" dirty="0" smtClean="0"/>
              <a:t>), NSO (coronal data, Kitt </a:t>
            </a:r>
            <a:r>
              <a:rPr lang="en-US" sz="2400" dirty="0"/>
              <a:t>Peak spectral line profiles, sun-as-a-star, solar disk center (W. Livingston </a:t>
            </a:r>
            <a:r>
              <a:rPr lang="en-US" sz="2400" dirty="0" smtClean="0"/>
              <a:t>data), SP </a:t>
            </a:r>
            <a:r>
              <a:rPr lang="en-US" sz="2400" dirty="0"/>
              <a:t>K-line monitor </a:t>
            </a:r>
            <a:r>
              <a:rPr lang="en-US" sz="2400" dirty="0" smtClean="0"/>
              <a:t>spectra), HK MWO stellar dataset, </a:t>
            </a:r>
            <a:r>
              <a:rPr lang="en-US" sz="2400" dirty="0"/>
              <a:t>o</a:t>
            </a:r>
            <a:r>
              <a:rPr lang="en-US" sz="2400" dirty="0" smtClean="0"/>
              <a:t>bservations from Haleakala Solar Observatory/UH</a:t>
            </a:r>
          </a:p>
          <a:p>
            <a:r>
              <a:rPr lang="en-US" sz="2400" dirty="0" smtClean="0"/>
              <a:t>NOAA  – emphasizes space weather, lacks sufficient</a:t>
            </a:r>
          </a:p>
        </p:txBody>
      </p:sp>
    </p:spTree>
    <p:extLst>
      <p:ext uri="{BB962C8B-B14F-4D97-AF65-F5344CB8AC3E}">
        <p14:creationId xmlns:p14="http://schemas.microsoft.com/office/powerpoint/2010/main" val="21267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orphan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199"/>
          </a:xfrm>
        </p:spPr>
        <p:txBody>
          <a:bodyPr/>
          <a:lstStyle/>
          <a:p>
            <a:r>
              <a:rPr lang="en-US" dirty="0" smtClean="0"/>
              <a:t>Paper (hand drawings, computer printouts/rolls, observing logs)</a:t>
            </a:r>
          </a:p>
          <a:p>
            <a:r>
              <a:rPr lang="en-US" dirty="0" smtClean="0"/>
              <a:t>Photographic data (film, plates)</a:t>
            </a:r>
          </a:p>
          <a:p>
            <a:r>
              <a:rPr lang="en-US" dirty="0" smtClean="0"/>
              <a:t>Electronic records (tapes, disks, CDs </a:t>
            </a:r>
            <a:r>
              <a:rPr lang="en-US" dirty="0" err="1" smtClean="0"/>
              <a:t>etc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pevtsov\Desktop\tempo\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r>
              <a:rPr lang="en-US" dirty="0" smtClean="0"/>
              <a:t>NSO Photo-archive in 2015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57400" y="4800600"/>
            <a:ext cx="990600" cy="2057400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27308" y="579120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25 </a:t>
            </a:r>
            <a:r>
              <a:rPr lang="en-US" b="1" dirty="0" err="1" smtClean="0">
                <a:solidFill>
                  <a:schemeClr val="bg1"/>
                </a:solidFill>
              </a:rPr>
              <a:t>ft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705600"/>
            <a:ext cx="9144000" cy="0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80108" y="63362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 </a:t>
            </a:r>
            <a:r>
              <a:rPr lang="en-US" b="1" dirty="0" err="1" smtClean="0">
                <a:solidFill>
                  <a:schemeClr val="bg1"/>
                </a:solidFill>
              </a:rPr>
              <a:t>ft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apevtsov\Desktop\tempo\arch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7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evtsov\Desktop\tempo\archive_eclip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72575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“synoptic” if we have new high-resolution data?</a:t>
            </a:r>
          </a:p>
        </p:txBody>
      </p:sp>
      <p:pic>
        <p:nvPicPr>
          <p:cNvPr id="1026" name="Picture 2" descr="C:\Users\apevtsov\Documents\meetings\other\1999-2015\2010\irkutsk\Irkutsk2010\cycle24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9000" r="6001" b="4750"/>
          <a:stretch/>
        </p:blipFill>
        <p:spPr bwMode="auto">
          <a:xfrm>
            <a:off x="1828800" y="1402582"/>
            <a:ext cx="5486400" cy="41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" y="5566063"/>
            <a:ext cx="8922533" cy="1215737"/>
            <a:chOff x="152400" y="5566063"/>
            <a:chExt cx="8922533" cy="1215737"/>
          </a:xfrm>
        </p:grpSpPr>
        <p:grpSp>
          <p:nvGrpSpPr>
            <p:cNvPr id="9" name="Group 8"/>
            <p:cNvGrpSpPr/>
            <p:nvPr/>
          </p:nvGrpSpPr>
          <p:grpSpPr>
            <a:xfrm>
              <a:off x="152400" y="5566063"/>
              <a:ext cx="8915400" cy="1215737"/>
              <a:chOff x="152400" y="4191000"/>
              <a:chExt cx="8915400" cy="1215737"/>
            </a:xfrm>
          </p:grpSpPr>
          <p:pic>
            <p:nvPicPr>
              <p:cNvPr id="1028" name="Picture 4" descr="C:\Users\apevtsov\Documents\meetings\other\1999-2015\2010\irkutsk\Irkutsk2010\plot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9" r="7422"/>
              <a:stretch/>
            </p:blipFill>
            <p:spPr bwMode="auto">
              <a:xfrm>
                <a:off x="152400" y="4191000"/>
                <a:ext cx="8915400" cy="1215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5589989" y="4571712"/>
                <a:ext cx="0" cy="30162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5285189" y="4275405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FF0000"/>
                    </a:solidFill>
                  </a:rPr>
                  <a:t>C14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286000" y="5681732"/>
              <a:ext cx="8595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Dalton</a:t>
              </a:r>
            </a:p>
            <a:p>
              <a:r>
                <a:rPr lang="en-US" sz="1200" dirty="0" smtClean="0"/>
                <a:t>Minimum</a:t>
              </a:r>
            </a:p>
            <a:p>
              <a:r>
                <a:rPr lang="en-US" sz="1200" dirty="0" smtClean="0"/>
                <a:t>1796-1820</a:t>
              </a:r>
              <a:endParaRPr lang="en-US" sz="12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8839200" y="5946775"/>
              <a:ext cx="0" cy="301625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534400" y="5650468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F0000"/>
                  </a:solidFill>
                </a:rPr>
                <a:t>C24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" y="1981200"/>
            <a:ext cx="8458200" cy="295465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How unusual cycle 24 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What is a “typical” sunspot/flare/filament?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Would sunspots disappear some 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Does Sun approach new grand (Maunder-type) minimum?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How solar activity will change over next 20 years?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2" descr="C:\Users\apevtsov\Documents\meetings\other\1999-2015\2010\irkutsk\Irkutsk2010\cycle24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9000" r="6001" b="4750"/>
          <a:stretch/>
        </p:blipFill>
        <p:spPr bwMode="auto">
          <a:xfrm>
            <a:off x="1828800" y="1402582"/>
            <a:ext cx="5486400" cy="41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52400" y="5566063"/>
            <a:ext cx="8922533" cy="1215737"/>
            <a:chOff x="152400" y="5566063"/>
            <a:chExt cx="8922533" cy="1215737"/>
          </a:xfrm>
        </p:grpSpPr>
        <p:grpSp>
          <p:nvGrpSpPr>
            <p:cNvPr id="17" name="Group 16"/>
            <p:cNvGrpSpPr/>
            <p:nvPr/>
          </p:nvGrpSpPr>
          <p:grpSpPr>
            <a:xfrm>
              <a:off x="152400" y="5566063"/>
              <a:ext cx="8915400" cy="1215737"/>
              <a:chOff x="152400" y="4191000"/>
              <a:chExt cx="8915400" cy="1215737"/>
            </a:xfrm>
          </p:grpSpPr>
          <p:pic>
            <p:nvPicPr>
              <p:cNvPr id="21" name="Picture 4" descr="C:\Users\apevtsov\Documents\meetings\other\1999-2015\2010\irkutsk\Irkutsk2010\plot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9" r="7422"/>
              <a:stretch/>
            </p:blipFill>
            <p:spPr bwMode="auto">
              <a:xfrm>
                <a:off x="152400" y="4191000"/>
                <a:ext cx="8915400" cy="1215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Straight Connector 21"/>
              <p:cNvCxnSpPr/>
              <p:nvPr/>
            </p:nvCxnSpPr>
            <p:spPr>
              <a:xfrm>
                <a:off x="5589989" y="4571712"/>
                <a:ext cx="0" cy="30162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5285189" y="4275405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FF0000"/>
                    </a:solidFill>
                  </a:rPr>
                  <a:t>C14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6000" y="5681732"/>
              <a:ext cx="8595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Dalton</a:t>
              </a:r>
            </a:p>
            <a:p>
              <a:r>
                <a:rPr lang="en-US" sz="1200" dirty="0" smtClean="0"/>
                <a:t>Minimum</a:t>
              </a:r>
            </a:p>
            <a:p>
              <a:r>
                <a:rPr lang="en-US" sz="1200" dirty="0" smtClean="0"/>
                <a:t>1796-1820</a:t>
              </a:r>
              <a:endParaRPr lang="en-US" sz="12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839200" y="5946775"/>
              <a:ext cx="0" cy="301625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534400" y="5650468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F0000"/>
                  </a:solidFill>
                </a:rPr>
                <a:t>C24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Lack of Dedicated Funding for Data preservation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Converting to electronic format (scanning, creating metadata): ex. BBSO and NSO flare patrol (late-1950</a:t>
            </a:r>
            <a:r>
              <a:rPr lang="en-US" baseline="30000" dirty="0" smtClean="0"/>
              <a:t>th</a:t>
            </a:r>
            <a:r>
              <a:rPr lang="en-US" dirty="0" smtClean="0"/>
              <a:t>-2002), sunspot drawings (NSO and MWO), spectroheliograms</a:t>
            </a:r>
          </a:p>
          <a:p>
            <a:r>
              <a:rPr lang="en-US" dirty="0" smtClean="0"/>
              <a:t>No funding for follow-up work (meta-data, calibration)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09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needs to be done (observations)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Critical evaluation of synoptic observations</a:t>
            </a:r>
          </a:p>
          <a:p>
            <a:r>
              <a:rPr lang="en-US" dirty="0" smtClean="0"/>
              <a:t>Develop plan for replacing instruments for maintaining critical datasets (set of automated stations?)</a:t>
            </a:r>
          </a:p>
          <a:p>
            <a:r>
              <a:rPr lang="en-US" dirty="0" smtClean="0"/>
              <a:t>Establish new funding models (longer funding periods for synoptic programs, inter-agencies funding)</a:t>
            </a:r>
          </a:p>
          <a:p>
            <a:r>
              <a:rPr lang="en-US" dirty="0"/>
              <a:t>O</a:t>
            </a:r>
            <a:r>
              <a:rPr lang="en-US" dirty="0" smtClean="0"/>
              <a:t>ther “working” aspects (e.g., format, version of data reduction, clear description of data and reduction).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needs to be done (data preservation)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Create comprehensive list of data to preserve and identify funding sources</a:t>
            </a:r>
          </a:p>
          <a:p>
            <a:r>
              <a:rPr lang="en-US" dirty="0" smtClean="0"/>
              <a:t>Develop clear path for preserving the data and identify responsible parties: e.g., NASA-like (1) instrument archive, (2) long-term archive, (3) final storage </a:t>
            </a:r>
          </a:p>
          <a:p>
            <a:r>
              <a:rPr lang="en-US" dirty="0" smtClean="0"/>
              <a:t>Realistic long-term data preservation plans must be required for all future  synoptic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needs to be done </a:t>
            </a:r>
            <a:r>
              <a:rPr lang="en-US" dirty="0" smtClean="0"/>
              <a:t>(international collaboration)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/>
          <a:lstStyle/>
          <a:p>
            <a:r>
              <a:rPr lang="en-US" dirty="0"/>
              <a:t>Leverage </a:t>
            </a:r>
            <a:r>
              <a:rPr lang="en-US" dirty="0" smtClean="0"/>
              <a:t>international </a:t>
            </a:r>
            <a:r>
              <a:rPr lang="en-US" dirty="0"/>
              <a:t>collaboration (share </a:t>
            </a:r>
            <a:r>
              <a:rPr lang="en-US" dirty="0" smtClean="0"/>
              <a:t>expenses and responsibilities, </a:t>
            </a:r>
            <a:r>
              <a:rPr lang="en-US" dirty="0"/>
              <a:t>prevent duplication, data sharing policies/international agreements)</a:t>
            </a:r>
          </a:p>
          <a:p>
            <a:r>
              <a:rPr lang="en-US" dirty="0" smtClean="0"/>
              <a:t>Ensure strong support from international societies (IAU, SCOSTEP/ICSU, WMO </a:t>
            </a:r>
            <a:r>
              <a:rPr lang="en-US" dirty="0" err="1" smtClean="0"/>
              <a:t>etc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485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Trying “joining forces” with astronomy community on data preservation</a:t>
            </a:r>
          </a:p>
          <a:p>
            <a:r>
              <a:rPr lang="en-US" dirty="0" smtClean="0"/>
              <a:t> Starting discussions on closer international collaborations (meeting in </a:t>
            </a:r>
            <a:r>
              <a:rPr lang="en-US" dirty="0" err="1" smtClean="0"/>
              <a:t>Goettingen</a:t>
            </a:r>
            <a:r>
              <a:rPr lang="en-US" dirty="0" smtClean="0"/>
              <a:t>, white paper for U.N. presentation).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synoptic observations can/will </a:t>
            </a:r>
            <a:r>
              <a:rPr lang="en-US" dirty="0"/>
              <a:t>shape new frontiers of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Data collected now enable future research (Galileo vs. space weather effects)</a:t>
            </a:r>
          </a:p>
          <a:p>
            <a:r>
              <a:rPr lang="en-US" u="sng" dirty="0" smtClean="0"/>
              <a:t>Science:</a:t>
            </a:r>
            <a:r>
              <a:rPr lang="en-US" dirty="0" smtClean="0"/>
              <a:t> critical knowledge about long-term  changes in sun’s activity (as a natural system, e.g., what changes occur prior to major shifts in activity levels, how solar dynamo recovers from grand minima)</a:t>
            </a:r>
          </a:p>
          <a:p>
            <a:r>
              <a:rPr lang="en-US" u="sng" dirty="0" smtClean="0"/>
              <a:t>Technology:</a:t>
            </a:r>
            <a:r>
              <a:rPr lang="en-US" dirty="0" smtClean="0"/>
              <a:t> there </a:t>
            </a:r>
            <a:r>
              <a:rPr lang="en-US" dirty="0"/>
              <a:t>might be an opportunity for developing durable, reliable, autonomous systems that would benefit the long-term synoptic observation programs.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61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NSF </a:t>
            </a:r>
            <a:r>
              <a:rPr lang="en-US" dirty="0" err="1" smtClean="0"/>
              <a:t>Earthcube</a:t>
            </a:r>
            <a:r>
              <a:rPr lang="en-US" dirty="0"/>
              <a:t>, </a:t>
            </a:r>
            <a:r>
              <a:rPr lang="en-US" dirty="0" smtClean="0"/>
              <a:t>NSF RFI </a:t>
            </a:r>
            <a:r>
              <a:rPr lang="en-US" dirty="0"/>
              <a:t>on existing and future scientific community needs for mid-scale research </a:t>
            </a:r>
            <a:r>
              <a:rPr lang="en-US" dirty="0" smtClean="0"/>
              <a:t>infrastructure.</a:t>
            </a:r>
          </a:p>
          <a:p>
            <a:r>
              <a:rPr lang="en-US" dirty="0" smtClean="0"/>
              <a:t>Several international/national grassroots initiatives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“</a:t>
            </a:r>
            <a:r>
              <a:rPr lang="en-US" dirty="0" smtClean="0"/>
              <a:t>join </a:t>
            </a:r>
            <a:r>
              <a:rPr lang="en-US" dirty="0"/>
              <a:t>forces” with astronomy community on data </a:t>
            </a:r>
            <a:r>
              <a:rPr lang="en-US" dirty="0" smtClean="0"/>
              <a:t>preservation</a:t>
            </a:r>
          </a:p>
          <a:p>
            <a:r>
              <a:rPr lang="en-US" dirty="0" smtClean="0"/>
              <a:t>Support </a:t>
            </a:r>
            <a:r>
              <a:rPr lang="en-US" dirty="0"/>
              <a:t>from international societies (IAU, </a:t>
            </a:r>
            <a:r>
              <a:rPr lang="en-US" dirty="0" smtClean="0"/>
              <a:t>SCOSTEP, </a:t>
            </a:r>
            <a:r>
              <a:rPr lang="en-US" dirty="0" err="1" smtClean="0"/>
              <a:t>etc</a:t>
            </a:r>
            <a:r>
              <a:rPr lang="en-US" dirty="0" smtClean="0"/>
              <a:t>).</a:t>
            </a:r>
          </a:p>
          <a:p>
            <a:r>
              <a:rPr lang="en-US" dirty="0" smtClean="0"/>
              <a:t>New approaches for improving the data recognition (DOI, </a:t>
            </a:r>
            <a:r>
              <a:rPr lang="en-US" dirty="0" err="1" smtClean="0"/>
              <a:t>DataCite</a:t>
            </a:r>
            <a:r>
              <a:rPr lang="en-US" dirty="0" smtClean="0"/>
              <a:t>, </a:t>
            </a:r>
            <a:r>
              <a:rPr lang="en-US" dirty="0" err="1" smtClean="0"/>
              <a:t>CrossRef</a:t>
            </a:r>
            <a:r>
              <a:rPr lang="en-US" dirty="0" smtClean="0"/>
              <a:t>, adopt (?) USGS practice for their stations). </a:t>
            </a:r>
          </a:p>
          <a:p>
            <a:r>
              <a:rPr lang="en-US" dirty="0"/>
              <a:t>Three worldwide organizations dedicated to science data: World Data System (WDS), Committee on Data for Science and Technology (CODATA), Research Data </a:t>
            </a:r>
            <a:r>
              <a:rPr lang="en-US" dirty="0" smtClean="0"/>
              <a:t>Alliance (RDA).</a:t>
            </a:r>
          </a:p>
        </p:txBody>
      </p:sp>
    </p:spTree>
    <p:extLst>
      <p:ext uri="{BB962C8B-B14F-4D97-AF65-F5344CB8AC3E}">
        <p14:creationId xmlns:p14="http://schemas.microsoft.com/office/powerpoint/2010/main" val="4079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7868"/>
            <a:ext cx="6781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http://www.iau.org/science/scientific_bodies/working_groups/255/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15164" r="33726" b="9836"/>
          <a:stretch/>
        </p:blipFill>
        <p:spPr bwMode="auto">
          <a:xfrm>
            <a:off x="0" y="0"/>
            <a:ext cx="828956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51212" r="33821" b="28021"/>
          <a:stretch/>
        </p:blipFill>
        <p:spPr bwMode="auto">
          <a:xfrm>
            <a:off x="0" y="5338916"/>
            <a:ext cx="8289561" cy="151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6" y="0"/>
            <a:ext cx="6127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  <a:hlinkClick r:id="rId5"/>
              </a:rPr>
              <a:t>https://www.iau.org/science/scientific_bodies/working_groups/255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/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Description of WG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2116" y="1600200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WG  </a:t>
            </a:r>
            <a:r>
              <a:rPr lang="en-US" sz="2400" dirty="0"/>
              <a:t>was created at the end of 2011-early </a:t>
            </a:r>
            <a:r>
              <a:rPr lang="en-US" sz="2400" dirty="0" smtClean="0"/>
              <a:t>2012; in 2015 after the IAU restructuring, it became “</a:t>
            </a:r>
            <a:r>
              <a:rPr lang="en-US" sz="2400" i="1" dirty="0"/>
              <a:t>Inter-Division B and E WG on Coordination of Synoptic Observations of the </a:t>
            </a:r>
            <a:r>
              <a:rPr lang="en-US" sz="2400" i="1" dirty="0" smtClean="0"/>
              <a:t>Sun” (functional).</a:t>
            </a:r>
            <a:endParaRPr lang="en-US" sz="2400" i="1" dirty="0"/>
          </a:p>
          <a:p>
            <a:endParaRPr lang="en-US" sz="2400" dirty="0"/>
          </a:p>
          <a:p>
            <a:r>
              <a:rPr lang="en-US" sz="2400" dirty="0" smtClean="0"/>
              <a:t>Co-Chairs</a:t>
            </a:r>
            <a:r>
              <a:rPr lang="en-US" sz="2400" dirty="0"/>
              <a:t>: Frederic </a:t>
            </a:r>
            <a:r>
              <a:rPr lang="en-US" sz="2400" dirty="0" err="1"/>
              <a:t>Clette</a:t>
            </a:r>
            <a:r>
              <a:rPr lang="en-US" sz="2400" dirty="0"/>
              <a:t> (Belgium</a:t>
            </a:r>
            <a:r>
              <a:rPr lang="en-US" sz="2400" dirty="0" smtClean="0"/>
              <a:t>)</a:t>
            </a:r>
            <a:r>
              <a:rPr lang="en-US" sz="2400" dirty="0"/>
              <a:t> </a:t>
            </a:r>
            <a:r>
              <a:rPr lang="en-US" sz="2400" dirty="0" smtClean="0"/>
              <a:t>and Alexei </a:t>
            </a:r>
            <a:r>
              <a:rPr lang="en-US" sz="2400" dirty="0"/>
              <a:t>Pevtsov (USA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WG web pages</a:t>
            </a:r>
            <a:r>
              <a:rPr lang="en-US" sz="2400" dirty="0" smtClean="0"/>
              <a:t>:</a:t>
            </a:r>
            <a:endParaRPr lang="en-US" sz="2400" dirty="0"/>
          </a:p>
          <a:p>
            <a:r>
              <a:rPr lang="en-US" sz="2400" b="1" dirty="0">
                <a:hlinkClick r:id="rId3"/>
              </a:rPr>
              <a:t>http://www.iau.org/science/scientific_bodies/working_groups/255</a:t>
            </a:r>
            <a:r>
              <a:rPr lang="en-US" sz="2400" b="1" dirty="0" smtClean="0">
                <a:hlinkClick r:id="rId3"/>
              </a:rPr>
              <a:t>/</a:t>
            </a: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>
                <a:hlinkClick r:id="rId4"/>
              </a:rPr>
              <a:t>http</a:t>
            </a:r>
            <a:r>
              <a:rPr lang="en-US" sz="2400" b="1" dirty="0">
                <a:hlinkClick r:id="rId4"/>
              </a:rPr>
              <a:t>://www.nso.edu/IAU-Com12</a:t>
            </a:r>
            <a:r>
              <a:rPr lang="en-US" sz="2400" b="1" dirty="0"/>
              <a:t>      - direct link to group page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8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 r="33236" b="6250"/>
          <a:stretch/>
        </p:blipFill>
        <p:spPr bwMode="auto">
          <a:xfrm>
            <a:off x="30479" y="0"/>
            <a:ext cx="90535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324600"/>
            <a:ext cx="837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https://eos.org/opinions/to-understand-future-solar-activity-one-has-to-know-the-past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long-term/synoptic programs?</a:t>
            </a:r>
            <a:endParaRPr lang="en-US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Benchmarking</a:t>
            </a:r>
            <a:r>
              <a:rPr lang="en-US" dirty="0" smtClean="0"/>
              <a:t>: provide reference for “typical/ normal” state of natural systems (sun)</a:t>
            </a:r>
          </a:p>
          <a:p>
            <a:r>
              <a:rPr lang="en-US" u="sng" dirty="0" smtClean="0"/>
              <a:t>Systemic change</a:t>
            </a:r>
            <a:r>
              <a:rPr lang="en-US" dirty="0" smtClean="0"/>
              <a:t>: Provide information about evolutionary changes in natural systems</a:t>
            </a:r>
          </a:p>
          <a:p>
            <a:r>
              <a:rPr lang="en-US" u="sng" dirty="0" smtClean="0"/>
              <a:t>Exploratory</a:t>
            </a:r>
            <a:r>
              <a:rPr lang="en-US" dirty="0" smtClean="0"/>
              <a:t>: synoptic observations of solar activity feed future research to solve issues that may not be identified at the time when data are acquired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4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useful “old” data are?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17519" y="2911023"/>
            <a:ext cx="747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HMI/SDO</a:t>
            </a:r>
            <a:endParaRPr lang="en-US" sz="11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pevtsov\Documents\meetings\other\1999-2015\2010\irkutsk\Irkutsk2010\plot_sd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r="7520"/>
          <a:stretch/>
        </p:blipFill>
        <p:spPr bwMode="auto">
          <a:xfrm>
            <a:off x="0" y="1676401"/>
            <a:ext cx="9135659" cy="12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pevtsov\Documents\meetings\other\1999-2015\2010\irkutsk\Irkutsk2010\plot_ns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r="7635"/>
          <a:stretch/>
        </p:blipFill>
        <p:spPr bwMode="auto">
          <a:xfrm>
            <a:off x="-7842" y="1676401"/>
            <a:ext cx="9116323" cy="12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pevtsov\Documents\meetings\other\1999-2015\2010\irkutsk\Irkutsk2010\plot_koda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r="7628"/>
          <a:stretch/>
        </p:blipFill>
        <p:spPr bwMode="auto">
          <a:xfrm>
            <a:off x="-7843" y="1676400"/>
            <a:ext cx="9116323" cy="12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pevtsov\Documents\meetings\other\1999-2015\2010\irkutsk\Irkutsk2010\plot_r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7596"/>
          <a:stretch/>
        </p:blipFill>
        <p:spPr bwMode="auto">
          <a:xfrm>
            <a:off x="4861" y="1676401"/>
            <a:ext cx="9125936" cy="12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96200" y="2938410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NSO</a:t>
            </a:r>
            <a:endParaRPr lang="en-US" sz="11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2938410"/>
            <a:ext cx="1241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67400"/>
                </a:solidFill>
              </a:rPr>
              <a:t>Kodaikanal/MWO</a:t>
            </a:r>
            <a:endParaRPr lang="en-US" sz="1100" b="1" dirty="0">
              <a:solidFill>
                <a:srgbClr val="0674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2938410"/>
            <a:ext cx="450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</a:rPr>
              <a:t>RGO</a:t>
            </a:r>
            <a:endParaRPr lang="en-US" sz="1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20110215_000441_1024_HMI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3499" y="4267200"/>
            <a:ext cx="1627693" cy="1627693"/>
          </a:xfrm>
          <a:prstGeom prst="rect">
            <a:avLst/>
          </a:prstGeom>
        </p:spPr>
      </p:pic>
      <p:pic>
        <p:nvPicPr>
          <p:cNvPr id="13" name="Picture 2" descr="mK20Fevrier189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20534" r="17699" b="27367"/>
          <a:stretch/>
        </p:blipFill>
        <p:spPr bwMode="auto">
          <a:xfrm>
            <a:off x="3694471" y="4267200"/>
            <a:ext cx="1639529" cy="162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8596"/>
            <a:ext cx="1626297" cy="162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9915"/>
          <a:stretch/>
        </p:blipFill>
        <p:spPr bwMode="auto">
          <a:xfrm>
            <a:off x="1905000" y="4267200"/>
            <a:ext cx="1608049" cy="162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5943600"/>
            <a:ext cx="1297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Willis et al (2016)</a:t>
            </a:r>
            <a:endParaRPr lang="en-US" sz="1200" b="1" dirty="0"/>
          </a:p>
        </p:txBody>
      </p:sp>
      <p:pic>
        <p:nvPicPr>
          <p:cNvPr id="6" name="Picture 5" descr="http://galileo.rice.edu/images/things/sunspot_drawings/ss623-l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4" y="4251390"/>
            <a:ext cx="1643503" cy="16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400" y="5895201"/>
            <a:ext cx="1020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Galileo, 1613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211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Synoptic/Carrington maps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unraveling_su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04975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9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pevtsov\Desktop\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803392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1143000"/>
            <a:ext cx="2681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 II K synoptic map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3043535"/>
            <a:ext cx="317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Unsigned magnetogram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5177135"/>
            <a:ext cx="283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igned magnetogram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104147" y="6488668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Pevtsov et al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about polarity of magnetic field 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00200"/>
            <a:ext cx="8155234" cy="46482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5029200"/>
            <a:ext cx="335280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MWO Sunspot Field Strength Measurements (1917-present)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50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Pseudo-Magnetograms (K-line + sunspot polarity measurements)</a:t>
            </a:r>
            <a:endParaRPr lang="en-US" dirty="0"/>
          </a:p>
        </p:txBody>
      </p:sp>
      <p:pic>
        <p:nvPicPr>
          <p:cNvPr id="7170" name="Picture 2" descr="C:\Users\apevtsov\Documents\work\sabbatical\article\figure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22186"/>
            <a:ext cx="4724400" cy="53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2685871"/>
            <a:ext cx="289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400" dirty="0" smtClean="0"/>
              <a:t>- missing</a:t>
            </a:r>
          </a:p>
          <a:p>
            <a:pPr marL="342900" indent="-342900">
              <a:buAutoNum type="arabicParenBoth"/>
            </a:pPr>
            <a:r>
              <a:rPr lang="en-US" sz="2400" dirty="0" smtClean="0"/>
              <a:t>- good match</a:t>
            </a:r>
          </a:p>
          <a:p>
            <a:pPr marL="342900" indent="-342900">
              <a:buAutoNum type="arabicParenBoth"/>
            </a:pPr>
            <a:r>
              <a:rPr lang="en-US" sz="2400" dirty="0" smtClean="0"/>
              <a:t>- only one polarity</a:t>
            </a:r>
            <a:endParaRPr lang="en-US" sz="2400" dirty="0"/>
          </a:p>
          <a:p>
            <a:pPr marL="342900" indent="-342900">
              <a:buAutoNum type="arabicParenBoth"/>
            </a:pPr>
            <a:endParaRPr lang="en-US" sz="2400" dirty="0" smtClean="0"/>
          </a:p>
          <a:p>
            <a:r>
              <a:rPr lang="en-US" sz="2400" dirty="0" smtClean="0"/>
              <a:t>Overall – 80% agreement in pixels polarity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104147" y="6488668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Pevtsov et al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Surface Flux-Transport </a:t>
            </a:r>
            <a:r>
              <a:rPr lang="en-US" dirty="0"/>
              <a:t>M</a:t>
            </a:r>
            <a:r>
              <a:rPr lang="en-US" dirty="0" smtClean="0"/>
              <a:t>odeling</a:t>
            </a:r>
            <a:endParaRPr lang="en-US" dirty="0"/>
          </a:p>
        </p:txBody>
      </p:sp>
      <p:pic>
        <p:nvPicPr>
          <p:cNvPr id="8194" name="Picture 2" descr="C:\Users\apevtsov\Documents\work\sabbatical\figures\bp_simulations\kp_butterfly_dif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r="20406"/>
          <a:stretch/>
        </p:blipFill>
        <p:spPr bwMode="auto">
          <a:xfrm>
            <a:off x="304800" y="1447800"/>
            <a:ext cx="6130977" cy="48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86" y="6529365"/>
            <a:ext cx="217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Virtanen et al (2017)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5777" y="2057400"/>
            <a:ext cx="25558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“Evolve” magnetic field: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Meridional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Differential rotation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3745468"/>
            <a:ext cx="24579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 from KPVT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1383268"/>
            <a:ext cx="36032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based on historical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1040</TotalTime>
  <Words>1133</Words>
  <Application>Microsoft Office PowerPoint</Application>
  <PresentationFormat>On-screen Show (4:3)</PresentationFormat>
  <Paragraphs>140</Paragraphs>
  <Slides>30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When a Decade is Not Enough: Long-Term Synoptic Data Records, Their Continuity and Preservation</vt:lpstr>
      <vt:lpstr>Why “synoptic” if we have new high-resolution data?</vt:lpstr>
      <vt:lpstr>PowerPoint Presentation</vt:lpstr>
      <vt:lpstr>How useful “old” data are?</vt:lpstr>
      <vt:lpstr>Synoptic/Carrington maps</vt:lpstr>
      <vt:lpstr>PowerPoint Presentation</vt:lpstr>
      <vt:lpstr>How about polarity of magnetic field ?</vt:lpstr>
      <vt:lpstr>Pseudo-Magnetograms (K-line + sunspot polarity measurements)</vt:lpstr>
      <vt:lpstr>Surface Flux-Transport Modeling</vt:lpstr>
      <vt:lpstr>PowerPoint Presentation</vt:lpstr>
      <vt:lpstr>But…</vt:lpstr>
      <vt:lpstr>Solar Observatories Around the Globe</vt:lpstr>
      <vt:lpstr>Future Plans</vt:lpstr>
      <vt:lpstr>PowerPoint Presentation</vt:lpstr>
      <vt:lpstr>What to do with synoptic data?</vt:lpstr>
      <vt:lpstr>Historical orphan data</vt:lpstr>
      <vt:lpstr>NSO Photo-archive in 2015</vt:lpstr>
      <vt:lpstr>PowerPoint Presentation</vt:lpstr>
      <vt:lpstr>PowerPoint Presentation</vt:lpstr>
      <vt:lpstr>Lack of Dedicated Funding for Data preservation</vt:lpstr>
      <vt:lpstr>What needs to be done (observations)</vt:lpstr>
      <vt:lpstr>What needs to be done (data preservation)</vt:lpstr>
      <vt:lpstr>What needs to be done (international collaboration)</vt:lpstr>
      <vt:lpstr>Recent developments</vt:lpstr>
      <vt:lpstr>How synoptic observations can/will shape new frontiers of discovery</vt:lpstr>
      <vt:lpstr>Existing resources</vt:lpstr>
      <vt:lpstr>PowerPoint Presentation</vt:lpstr>
      <vt:lpstr>Brief Description of WG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a Decade is Not Enough: Long-Term Synoptic Data Records, Their Continuity and Preservation</dc:title>
  <dc:creator>apevtsov</dc:creator>
  <cp:lastModifiedBy>Alexei Pevtsov</cp:lastModifiedBy>
  <cp:revision>73</cp:revision>
  <dcterms:created xsi:type="dcterms:W3CDTF">2006-08-16T00:00:00Z</dcterms:created>
  <dcterms:modified xsi:type="dcterms:W3CDTF">2017-12-21T06:17:18Z</dcterms:modified>
</cp:coreProperties>
</file>